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4" r:id="rId3"/>
    <p:sldId id="265" r:id="rId4"/>
    <p:sldId id="266" r:id="rId5"/>
  </p:sldIdLst>
  <p:sldSz cx="24384000" cy="13716000"/>
  <p:notesSz cx="5143500" cy="9144000"/>
  <p:embeddedFontLst>
    <p:embeddedFont>
      <p:font typeface="OPPOSans-B" panose="02010600030101010101" charset="-122"/>
      <p:regular r:id="rId7"/>
    </p:embeddedFont>
    <p:embeddedFont>
      <p:font typeface="等线" panose="02010600030101010101" pitchFamily="2" charset="-122"/>
      <p:regular r:id="rId8"/>
      <p:bold r:id="rId9"/>
    </p:embeddedFont>
    <p:embeddedFont>
      <p:font typeface="微软雅黑" panose="020B0503020204020204" pitchFamily="34" charset="-122"/>
      <p:regular r:id="rId10"/>
      <p:bold r:id="rId11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55" d="100"/>
          <a:sy n="55" d="100"/>
        </p:scale>
        <p:origin x="6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2913063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78B192-B0E5-4AA9-BC44-46D88A744735}" type="datetimeFigureOut">
              <a:rPr lang="zh-CN" altLang="en-US" smtClean="0"/>
              <a:t>2021/5/15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2913063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10A93D-6D0F-4B76-883E-DA4B97E22F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7399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根据涨跌情况加上</a:t>
            </a:r>
            <a:r>
              <a:rPr lang="en-US" altLang="zh-CN" dirty="0" err="1"/>
              <a:t>lable</a:t>
            </a:r>
            <a:r>
              <a:rPr lang="zh-CN" altLang="en-US" dirty="0"/>
              <a:t>标签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10A93D-6D0F-4B76-883E-DA4B97E22FC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641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image 20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202" name="image 20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24383997" cy="13716001"/>
          </a:xfrm>
          <a:prstGeom prst="rect">
            <a:avLst/>
          </a:prstGeom>
        </p:spPr>
      </p:pic>
      <p:pic>
        <p:nvPicPr>
          <p:cNvPr id="206" name="image 20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0624800" y="12331700"/>
            <a:ext cx="952500" cy="279400"/>
          </a:xfrm>
          <a:prstGeom prst="rect">
            <a:avLst/>
          </a:prstGeom>
        </p:spPr>
      </p:pic>
      <p:sp>
        <p:nvSpPr>
          <p:cNvPr id="208" name="Object 208"/>
          <p:cNvSpPr txBox="1"/>
          <p:nvPr/>
        </p:nvSpPr>
        <p:spPr>
          <a:xfrm>
            <a:off x="2707089" y="1041400"/>
            <a:ext cx="12052128" cy="9144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6000" dirty="0">
                <a:solidFill>
                  <a:srgbClr val="3D50FC"/>
                </a:solidFill>
                <a:latin typeface="OPPOSans-B"/>
                <a:ea typeface="OPPOSans-B"/>
              </a:rPr>
              <a:t>数据获取</a:t>
            </a:r>
            <a:endParaRPr lang="zh-CN" altLang="en-US" dirty="0"/>
          </a:p>
        </p:txBody>
      </p:sp>
      <p:grpSp>
        <p:nvGrpSpPr>
          <p:cNvPr id="209" name="组合 209"/>
          <p:cNvGrpSpPr/>
          <p:nvPr/>
        </p:nvGrpSpPr>
        <p:grpSpPr>
          <a:xfrm>
            <a:off x="1879600" y="1130300"/>
            <a:ext cx="508000" cy="965200"/>
            <a:chOff x="1879600" y="1130300"/>
            <a:chExt cx="508000" cy="965200"/>
          </a:xfrm>
        </p:grpSpPr>
        <p:pic>
          <p:nvPicPr>
            <p:cNvPr id="2010" name="image 2010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1879600" y="1130300"/>
              <a:ext cx="508000" cy="508000"/>
            </a:xfrm>
            <a:prstGeom prst="rect">
              <a:avLst/>
            </a:prstGeom>
          </p:spPr>
        </p:pic>
        <p:pic>
          <p:nvPicPr>
            <p:cNvPr id="2011" name="image 2011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879600" y="1828800"/>
              <a:ext cx="508000" cy="266700"/>
            </a:xfrm>
            <a:prstGeom prst="rect">
              <a:avLst/>
            </a:prstGeom>
          </p:spPr>
        </p:pic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B0E32EDC-A70E-4C7C-BEFB-2B2C74F49774}"/>
              </a:ext>
            </a:extLst>
          </p:cNvPr>
          <p:cNvSpPr txBox="1"/>
          <p:nvPr/>
        </p:nvSpPr>
        <p:spPr>
          <a:xfrm>
            <a:off x="2707088" y="8528809"/>
            <a:ext cx="19467111" cy="222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Tushare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是一个免费、开源的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财经数据接口包。主要实现对股票等金融数据从数据采集、清洗加工 到 数据存储的过程，能够为金融分析人员提供快速、整洁、和多样的便于分析的数据，为他们在数据获取方面极大地减轻工作量，使他们更加专注于策略和模型的研究与实现上。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6DC2CDC-6B00-45D8-8F20-B7293AD4EB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70939" y="2550379"/>
            <a:ext cx="13988894" cy="55504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image 20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202" name="image 20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-1"/>
            <a:ext cx="24383997" cy="13716001"/>
          </a:xfrm>
          <a:prstGeom prst="rect">
            <a:avLst/>
          </a:prstGeom>
        </p:spPr>
      </p:pic>
      <p:pic>
        <p:nvPicPr>
          <p:cNvPr id="206" name="image 20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0624800" y="12331700"/>
            <a:ext cx="952500" cy="279400"/>
          </a:xfrm>
          <a:prstGeom prst="rect">
            <a:avLst/>
          </a:prstGeom>
        </p:spPr>
      </p:pic>
      <p:sp>
        <p:nvSpPr>
          <p:cNvPr id="208" name="Object 208"/>
          <p:cNvSpPr txBox="1"/>
          <p:nvPr/>
        </p:nvSpPr>
        <p:spPr>
          <a:xfrm>
            <a:off x="2707089" y="1041400"/>
            <a:ext cx="12052128" cy="9144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6000" dirty="0">
                <a:solidFill>
                  <a:srgbClr val="3D50FC"/>
                </a:solidFill>
                <a:latin typeface="OPPOSans-B"/>
                <a:ea typeface="OPPOSans-B"/>
              </a:rPr>
              <a:t>数据获取</a:t>
            </a:r>
            <a:endParaRPr lang="zh-CN" altLang="en-US" dirty="0"/>
          </a:p>
        </p:txBody>
      </p:sp>
      <p:grpSp>
        <p:nvGrpSpPr>
          <p:cNvPr id="209" name="组合 209"/>
          <p:cNvGrpSpPr/>
          <p:nvPr/>
        </p:nvGrpSpPr>
        <p:grpSpPr>
          <a:xfrm>
            <a:off x="1879600" y="1130300"/>
            <a:ext cx="508000" cy="965200"/>
            <a:chOff x="1879600" y="1130300"/>
            <a:chExt cx="508000" cy="965200"/>
          </a:xfrm>
        </p:grpSpPr>
        <p:pic>
          <p:nvPicPr>
            <p:cNvPr id="2010" name="image 2010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1879600" y="1130300"/>
              <a:ext cx="508000" cy="508000"/>
            </a:xfrm>
            <a:prstGeom prst="rect">
              <a:avLst/>
            </a:prstGeom>
          </p:spPr>
        </p:pic>
        <p:pic>
          <p:nvPicPr>
            <p:cNvPr id="2011" name="image 2011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879600" y="1828800"/>
              <a:ext cx="508000" cy="266700"/>
            </a:xfrm>
            <a:prstGeom prst="rect">
              <a:avLst/>
            </a:prstGeom>
          </p:spPr>
        </p:pic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F387B99-5EBA-4D78-A301-07CFC064FB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6129" y="1384300"/>
            <a:ext cx="14341719" cy="62644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463452-0E4B-4F0C-964D-CB96794830C5}"/>
              </a:ext>
            </a:extLst>
          </p:cNvPr>
          <p:cNvSpPr txBox="1"/>
          <p:nvPr/>
        </p:nvSpPr>
        <p:spPr>
          <a:xfrm>
            <a:off x="961643" y="3405881"/>
            <a:ext cx="8414483" cy="222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使用基金行情接口，调用基金行情数据。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基金代码：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510050.SH</a:t>
            </a:r>
          </a:p>
          <a:p>
            <a:pPr algn="just">
              <a:lnSpc>
                <a:spcPct val="150000"/>
              </a:lnSpc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交易的时间：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2021.5.10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之前，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年内的数据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DAB9624-BD90-4C92-B834-769830535DBE}"/>
              </a:ext>
            </a:extLst>
          </p:cNvPr>
          <p:cNvSpPr txBox="1"/>
          <p:nvPr/>
        </p:nvSpPr>
        <p:spPr>
          <a:xfrm>
            <a:off x="961643" y="8732814"/>
            <a:ext cx="19080249" cy="3698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510050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就是上证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50ETF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。由上海证券交易所编制，指数简称为上证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，代码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510050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，基日为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2003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日，基点为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1000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点。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2004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日正式发布并于上海证券交易所上市交易。</a:t>
            </a:r>
          </a:p>
          <a:p>
            <a:pPr algn="just">
              <a:lnSpc>
                <a:spcPct val="150000"/>
              </a:lnSpc>
            </a:pP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上证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ETF,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就是拟合上证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指数为目标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其价格走势同上证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指数走势一致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买入一只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ETF,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就等于同时买进五十只绩优的股票。</a:t>
            </a:r>
          </a:p>
        </p:txBody>
      </p:sp>
    </p:spTree>
    <p:extLst>
      <p:ext uri="{BB962C8B-B14F-4D97-AF65-F5344CB8AC3E}">
        <p14:creationId xmlns:p14="http://schemas.microsoft.com/office/powerpoint/2010/main" val="2397238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image 20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202" name="image 20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24383997" cy="13716001"/>
          </a:xfrm>
          <a:prstGeom prst="rect">
            <a:avLst/>
          </a:prstGeom>
        </p:spPr>
      </p:pic>
      <p:pic>
        <p:nvPicPr>
          <p:cNvPr id="206" name="image 20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0624800" y="12331700"/>
            <a:ext cx="952500" cy="279400"/>
          </a:xfrm>
          <a:prstGeom prst="rect">
            <a:avLst/>
          </a:prstGeom>
        </p:spPr>
      </p:pic>
      <p:sp>
        <p:nvSpPr>
          <p:cNvPr id="208" name="Object 208"/>
          <p:cNvSpPr txBox="1"/>
          <p:nvPr/>
        </p:nvSpPr>
        <p:spPr>
          <a:xfrm>
            <a:off x="2707089" y="1041400"/>
            <a:ext cx="12052128" cy="9144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6000" dirty="0">
                <a:solidFill>
                  <a:srgbClr val="3D50FC"/>
                </a:solidFill>
                <a:latin typeface="OPPOSans-B"/>
                <a:ea typeface="OPPOSans-B"/>
              </a:rPr>
              <a:t>数据存储</a:t>
            </a:r>
            <a:endParaRPr lang="zh-CN" altLang="en-US" dirty="0"/>
          </a:p>
        </p:txBody>
      </p:sp>
      <p:grpSp>
        <p:nvGrpSpPr>
          <p:cNvPr id="209" name="组合 209"/>
          <p:cNvGrpSpPr/>
          <p:nvPr/>
        </p:nvGrpSpPr>
        <p:grpSpPr>
          <a:xfrm>
            <a:off x="1879600" y="1130300"/>
            <a:ext cx="508000" cy="965200"/>
            <a:chOff x="1879600" y="1130300"/>
            <a:chExt cx="508000" cy="965200"/>
          </a:xfrm>
        </p:grpSpPr>
        <p:pic>
          <p:nvPicPr>
            <p:cNvPr id="2010" name="image 2010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1879600" y="1130300"/>
              <a:ext cx="508000" cy="508000"/>
            </a:xfrm>
            <a:prstGeom prst="rect">
              <a:avLst/>
            </a:prstGeom>
          </p:spPr>
        </p:pic>
        <p:pic>
          <p:nvPicPr>
            <p:cNvPr id="2011" name="image 2011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879600" y="1828800"/>
              <a:ext cx="508000" cy="266700"/>
            </a:xfrm>
            <a:prstGeom prst="rect">
              <a:avLst/>
            </a:prstGeom>
          </p:spPr>
        </p:pic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8348C0FD-E996-456F-A8D6-E2840DC249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67492" y="1041399"/>
            <a:ext cx="10568354" cy="54670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29FA8C3-9ED8-444B-AB43-9DB93B4E1B59}"/>
              </a:ext>
            </a:extLst>
          </p:cNvPr>
          <p:cNvSpPr txBox="1"/>
          <p:nvPr/>
        </p:nvSpPr>
        <p:spPr>
          <a:xfrm>
            <a:off x="1233751" y="3524739"/>
            <a:ext cx="1037209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Tushare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返回的数据格式是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pandas </a:t>
            </a:r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DataFrame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类型。非常便于使用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进行处理。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获取到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3942 rows x11 columns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的数据，经过预处理之后，存储为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CSV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文件格式。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0940987-AB20-4EAD-B75E-370100FC4A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67492" y="7199076"/>
            <a:ext cx="10568354" cy="51326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7329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image 20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202" name="image 20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24383997" cy="13716001"/>
          </a:xfrm>
          <a:prstGeom prst="rect">
            <a:avLst/>
          </a:prstGeom>
        </p:spPr>
      </p:pic>
      <p:pic>
        <p:nvPicPr>
          <p:cNvPr id="206" name="image 20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0624800" y="12331700"/>
            <a:ext cx="952500" cy="279400"/>
          </a:xfrm>
          <a:prstGeom prst="rect">
            <a:avLst/>
          </a:prstGeom>
        </p:spPr>
      </p:pic>
      <p:sp>
        <p:nvSpPr>
          <p:cNvPr id="208" name="Object 208"/>
          <p:cNvSpPr txBox="1"/>
          <p:nvPr/>
        </p:nvSpPr>
        <p:spPr>
          <a:xfrm>
            <a:off x="2707089" y="1041400"/>
            <a:ext cx="12052128" cy="9144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6000" dirty="0">
                <a:solidFill>
                  <a:srgbClr val="3D50FC"/>
                </a:solidFill>
                <a:latin typeface="OPPOSans-B"/>
                <a:ea typeface="OPPOSans-B"/>
              </a:rPr>
              <a:t>数据预处理</a:t>
            </a:r>
            <a:endParaRPr lang="zh-CN" altLang="en-US" dirty="0"/>
          </a:p>
        </p:txBody>
      </p:sp>
      <p:grpSp>
        <p:nvGrpSpPr>
          <p:cNvPr id="209" name="组合 209"/>
          <p:cNvGrpSpPr/>
          <p:nvPr/>
        </p:nvGrpSpPr>
        <p:grpSpPr>
          <a:xfrm>
            <a:off x="1879600" y="1130300"/>
            <a:ext cx="508000" cy="965200"/>
            <a:chOff x="1879600" y="1130300"/>
            <a:chExt cx="508000" cy="965200"/>
          </a:xfrm>
        </p:grpSpPr>
        <p:pic>
          <p:nvPicPr>
            <p:cNvPr id="2010" name="image 2010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879600" y="1130300"/>
              <a:ext cx="508000" cy="508000"/>
            </a:xfrm>
            <a:prstGeom prst="rect">
              <a:avLst/>
            </a:prstGeom>
          </p:spPr>
        </p:pic>
        <p:pic>
          <p:nvPicPr>
            <p:cNvPr id="2011" name="image 2011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1879600" y="1828800"/>
              <a:ext cx="508000" cy="266700"/>
            </a:xfrm>
            <a:prstGeom prst="rect">
              <a:avLst/>
            </a:prstGeom>
          </p:spPr>
        </p:pic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98CDB51C-C6EB-4F59-B39A-6C6EFA5C43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71477" y="2717214"/>
            <a:ext cx="14664793" cy="34022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3383A7D7-5779-43FB-B15A-492A84B32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853880"/>
              </p:ext>
            </p:extLst>
          </p:nvPr>
        </p:nvGraphicFramePr>
        <p:xfrm>
          <a:off x="4271477" y="7558455"/>
          <a:ext cx="14664792" cy="368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4768">
                  <a:extLst>
                    <a:ext uri="{9D8B030D-6E8A-4147-A177-3AD203B41FA5}">
                      <a16:colId xmlns:a16="http://schemas.microsoft.com/office/drawing/2014/main" val="220115647"/>
                    </a:ext>
                  </a:extLst>
                </a:gridCol>
                <a:gridCol w="3820008">
                  <a:extLst>
                    <a:ext uri="{9D8B030D-6E8A-4147-A177-3AD203B41FA5}">
                      <a16:colId xmlns:a16="http://schemas.microsoft.com/office/drawing/2014/main" val="285426932"/>
                    </a:ext>
                  </a:extLst>
                </a:gridCol>
                <a:gridCol w="3820008">
                  <a:extLst>
                    <a:ext uri="{9D8B030D-6E8A-4147-A177-3AD203B41FA5}">
                      <a16:colId xmlns:a16="http://schemas.microsoft.com/office/drawing/2014/main" val="2228381518"/>
                    </a:ext>
                  </a:extLst>
                </a:gridCol>
                <a:gridCol w="3820008">
                  <a:extLst>
                    <a:ext uri="{9D8B030D-6E8A-4147-A177-3AD203B41FA5}">
                      <a16:colId xmlns:a16="http://schemas.microsoft.com/office/drawing/2014/main" val="10818542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描述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110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ts_code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TS</a:t>
                      </a: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</a:t>
                      </a:r>
                      <a:endParaRPr lang="en-US" altLang="zh-CN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low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最低价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606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trade_date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交易日期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close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收盘价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531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pre_close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昨收盘价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change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涨跌额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365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open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开盘价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pct_chg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涨跌幅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(%)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4940969"/>
                  </a:ext>
                </a:extLst>
              </a:tr>
              <a:tr h="132666"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high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最高价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vol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成交量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手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830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amount</a:t>
                      </a:r>
                      <a:endParaRPr lang="zh-CN" altLang="en-US" sz="2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成交额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千元</a:t>
                      </a:r>
                      <a:r>
                        <a:rPr lang="en-US" altLang="zh-CN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3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2096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7915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308</Words>
  <Application>Microsoft Office PowerPoint</Application>
  <PresentationFormat>自定义</PresentationFormat>
  <Paragraphs>42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Arial</vt:lpstr>
      <vt:lpstr>微软雅黑</vt:lpstr>
      <vt:lpstr>Wingdings</vt:lpstr>
      <vt:lpstr>等线</vt:lpstr>
      <vt:lpstr>OPPOSans-B</vt:lpstr>
      <vt:lpstr>Office Theme</vt:lpstr>
      <vt:lpstr>PowerPoint 演示文稿</vt:lpstr>
      <vt:lpstr>PowerPoint 演示文稿</vt:lpstr>
      <vt:lpstr>PowerPoint 演示文稿</vt:lpstr>
      <vt:lpstr>PowerPoint 演示文稿</vt:lpstr>
    </vt:vector>
  </TitlesOfParts>
  <Company>稿定设计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稿定设计 ppt</dc:title>
  <dc:subject>www.gaoding.com</dc:subject>
  <dc:creator>稿定设计</dc:creator>
  <cp:lastModifiedBy>Yao</cp:lastModifiedBy>
  <cp:revision>10</cp:revision>
  <dcterms:created xsi:type="dcterms:W3CDTF">2021-05-14T04:16:29Z</dcterms:created>
  <dcterms:modified xsi:type="dcterms:W3CDTF">2021-05-15T13:25:47Z</dcterms:modified>
</cp:coreProperties>
</file>